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5"/>
  </p:notesMasterIdLst>
  <p:handoutMasterIdLst>
    <p:handoutMasterId r:id="rId386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260" r:id="rId20"/>
    <p:sldId id="478" r:id="rId21"/>
    <p:sldId id="477" r:id="rId22"/>
    <p:sldId id="304" r:id="rId23"/>
    <p:sldId id="694" r:id="rId24"/>
    <p:sldId id="305" r:id="rId25"/>
    <p:sldId id="306" r:id="rId26"/>
    <p:sldId id="307" r:id="rId27"/>
    <p:sldId id="577" r:id="rId28"/>
    <p:sldId id="578" r:id="rId29"/>
    <p:sldId id="580" r:id="rId30"/>
    <p:sldId id="677" r:id="rId31"/>
    <p:sldId id="755" r:id="rId32"/>
    <p:sldId id="261" r:id="rId33"/>
    <p:sldId id="309" r:id="rId34"/>
    <p:sldId id="263" r:id="rId35"/>
    <p:sldId id="264" r:id="rId36"/>
    <p:sldId id="632" r:id="rId37"/>
    <p:sldId id="631" r:id="rId38"/>
    <p:sldId id="633" r:id="rId39"/>
    <p:sldId id="678" r:id="rId40"/>
    <p:sldId id="756" r:id="rId41"/>
    <p:sldId id="265" r:id="rId42"/>
    <p:sldId id="572" r:id="rId43"/>
    <p:sldId id="573" r:id="rId44"/>
    <p:sldId id="574" r:id="rId45"/>
    <p:sldId id="581" r:id="rId46"/>
    <p:sldId id="618" r:id="rId47"/>
    <p:sldId id="619" r:id="rId48"/>
    <p:sldId id="575" r:id="rId49"/>
    <p:sldId id="583" r:id="rId50"/>
    <p:sldId id="576" r:id="rId51"/>
    <p:sldId id="707" r:id="rId52"/>
    <p:sldId id="550" r:id="rId53"/>
    <p:sldId id="479" r:id="rId54"/>
    <p:sldId id="310" r:id="rId55"/>
    <p:sldId id="620" r:id="rId56"/>
    <p:sldId id="267" r:id="rId57"/>
    <p:sldId id="680" r:id="rId58"/>
    <p:sldId id="681" r:id="rId59"/>
    <p:sldId id="757" r:id="rId60"/>
    <p:sldId id="682" r:id="rId61"/>
    <p:sldId id="268" r:id="rId62"/>
    <p:sldId id="585" r:id="rId63"/>
    <p:sldId id="586" r:id="rId64"/>
    <p:sldId id="584" r:id="rId65"/>
    <p:sldId id="587" r:id="rId66"/>
    <p:sldId id="588" r:id="rId67"/>
    <p:sldId id="315" r:id="rId68"/>
    <p:sldId id="551" r:id="rId69"/>
    <p:sldId id="552" r:id="rId70"/>
    <p:sldId id="447" r:id="rId71"/>
    <p:sldId id="448" r:id="rId72"/>
    <p:sldId id="449" r:id="rId73"/>
    <p:sldId id="319" r:id="rId74"/>
    <p:sldId id="288" r:id="rId75"/>
    <p:sldId id="289" r:id="rId76"/>
    <p:sldId id="290" r:id="rId77"/>
    <p:sldId id="291" r:id="rId78"/>
    <p:sldId id="292" r:id="rId79"/>
    <p:sldId id="293" r:id="rId80"/>
    <p:sldId id="294" r:id="rId81"/>
    <p:sldId id="295" r:id="rId82"/>
    <p:sldId id="296" r:id="rId83"/>
    <p:sldId id="621" r:id="rId84"/>
    <p:sldId id="622" r:id="rId85"/>
    <p:sldId id="623" r:id="rId86"/>
    <p:sldId id="624" r:id="rId87"/>
    <p:sldId id="625" r:id="rId88"/>
    <p:sldId id="626" r:id="rId89"/>
    <p:sldId id="627" r:id="rId90"/>
    <p:sldId id="628" r:id="rId91"/>
    <p:sldId id="604" r:id="rId92"/>
    <p:sldId id="605" r:id="rId93"/>
    <p:sldId id="606" r:id="rId94"/>
    <p:sldId id="607" r:id="rId95"/>
    <p:sldId id="608" r:id="rId96"/>
    <p:sldId id="609" r:id="rId97"/>
    <p:sldId id="595" r:id="rId98"/>
    <p:sldId id="596" r:id="rId99"/>
    <p:sldId id="597" r:id="rId100"/>
    <p:sldId id="598" r:id="rId101"/>
    <p:sldId id="599" r:id="rId102"/>
    <p:sldId id="600" r:id="rId103"/>
    <p:sldId id="601" r:id="rId104"/>
    <p:sldId id="602" r:id="rId105"/>
    <p:sldId id="481" r:id="rId106"/>
    <p:sldId id="330" r:id="rId107"/>
    <p:sldId id="611" r:id="rId108"/>
    <p:sldId id="758" r:id="rId109"/>
    <p:sldId id="759" r:id="rId110"/>
    <p:sldId id="331" r:id="rId111"/>
    <p:sldId id="332" r:id="rId112"/>
    <p:sldId id="333" r:id="rId113"/>
    <p:sldId id="334" r:id="rId114"/>
    <p:sldId id="335" r:id="rId115"/>
    <p:sldId id="336" r:id="rId116"/>
    <p:sldId id="337" r:id="rId117"/>
    <p:sldId id="338" r:id="rId118"/>
    <p:sldId id="553" r:id="rId119"/>
    <p:sldId id="554" r:id="rId120"/>
    <p:sldId id="555" r:id="rId121"/>
    <p:sldId id="321" r:id="rId122"/>
    <p:sldId id="505" r:id="rId123"/>
    <p:sldId id="506" r:id="rId124"/>
    <p:sldId id="507" r:id="rId125"/>
    <p:sldId id="508" r:id="rId126"/>
    <p:sldId id="509" r:id="rId127"/>
    <p:sldId id="510" r:id="rId128"/>
    <p:sldId id="511" r:id="rId129"/>
    <p:sldId id="512" r:id="rId130"/>
    <p:sldId id="513" r:id="rId131"/>
    <p:sldId id="514" r:id="rId132"/>
    <p:sldId id="515" r:id="rId133"/>
    <p:sldId id="516" r:id="rId134"/>
    <p:sldId id="517" r:id="rId135"/>
    <p:sldId id="518" r:id="rId136"/>
    <p:sldId id="519" r:id="rId137"/>
    <p:sldId id="520" r:id="rId138"/>
    <p:sldId id="521" r:id="rId139"/>
    <p:sldId id="522" r:id="rId140"/>
    <p:sldId id="523" r:id="rId141"/>
    <p:sldId id="346" r:id="rId142"/>
    <p:sldId id="351" r:id="rId143"/>
    <p:sldId id="322" r:id="rId144"/>
    <p:sldId id="352" r:id="rId145"/>
    <p:sldId id="524" r:id="rId146"/>
    <p:sldId id="525" r:id="rId147"/>
    <p:sldId id="526" r:id="rId148"/>
    <p:sldId id="527" r:id="rId149"/>
    <p:sldId id="528" r:id="rId150"/>
    <p:sldId id="529" r:id="rId151"/>
    <p:sldId id="530" r:id="rId152"/>
    <p:sldId id="531" r:id="rId153"/>
    <p:sldId id="353" r:id="rId154"/>
    <p:sldId id="354" r:id="rId155"/>
    <p:sldId id="355" r:id="rId156"/>
    <p:sldId id="356" r:id="rId157"/>
    <p:sldId id="357" r:id="rId158"/>
    <p:sldId id="358" r:id="rId159"/>
    <p:sldId id="359" r:id="rId160"/>
    <p:sldId id="360" r:id="rId161"/>
    <p:sldId id="366" r:id="rId162"/>
    <p:sldId id="482" r:id="rId163"/>
    <p:sldId id="483" r:id="rId164"/>
    <p:sldId id="484" r:id="rId165"/>
    <p:sldId id="485" r:id="rId166"/>
    <p:sldId id="486" r:id="rId167"/>
    <p:sldId id="487" r:id="rId168"/>
    <p:sldId id="488" r:id="rId169"/>
    <p:sldId id="489" r:id="rId170"/>
    <p:sldId id="490" r:id="rId171"/>
    <p:sldId id="491" r:id="rId172"/>
    <p:sldId id="492" r:id="rId173"/>
    <p:sldId id="493" r:id="rId174"/>
    <p:sldId id="494" r:id="rId175"/>
    <p:sldId id="495" r:id="rId176"/>
    <p:sldId id="370" r:id="rId177"/>
    <p:sldId id="371" r:id="rId178"/>
    <p:sldId id="372" r:id="rId179"/>
    <p:sldId id="373" r:id="rId180"/>
    <p:sldId id="374" r:id="rId181"/>
    <p:sldId id="375" r:id="rId182"/>
    <p:sldId id="376" r:id="rId183"/>
    <p:sldId id="377" r:id="rId184"/>
    <p:sldId id="378" r:id="rId185"/>
    <p:sldId id="379" r:id="rId186"/>
    <p:sldId id="380" r:id="rId187"/>
    <p:sldId id="381" r:id="rId188"/>
    <p:sldId id="382" r:id="rId189"/>
    <p:sldId id="383" r:id="rId190"/>
    <p:sldId id="388" r:id="rId191"/>
    <p:sldId id="389" r:id="rId192"/>
    <p:sldId id="393" r:id="rId193"/>
    <p:sldId id="394" r:id="rId194"/>
    <p:sldId id="760" r:id="rId195"/>
    <p:sldId id="785" r:id="rId196"/>
    <p:sldId id="786" r:id="rId197"/>
    <p:sldId id="787" r:id="rId198"/>
    <p:sldId id="788" r:id="rId199"/>
    <p:sldId id="789" r:id="rId200"/>
    <p:sldId id="790" r:id="rId201"/>
    <p:sldId id="791" r:id="rId202"/>
    <p:sldId id="793" r:id="rId203"/>
    <p:sldId id="794" r:id="rId204"/>
    <p:sldId id="795" r:id="rId205"/>
    <p:sldId id="798" r:id="rId206"/>
    <p:sldId id="796" r:id="rId207"/>
    <p:sldId id="797" r:id="rId208"/>
    <p:sldId id="799" r:id="rId209"/>
    <p:sldId id="398" r:id="rId210"/>
    <p:sldId id="399" r:id="rId211"/>
    <p:sldId id="400" r:id="rId212"/>
    <p:sldId id="401" r:id="rId213"/>
    <p:sldId id="403" r:id="rId214"/>
    <p:sldId id="402" r:id="rId215"/>
    <p:sldId id="405" r:id="rId216"/>
    <p:sldId id="407" r:id="rId217"/>
    <p:sldId id="410" r:id="rId218"/>
    <p:sldId id="762" r:id="rId219"/>
    <p:sldId id="801" r:id="rId220"/>
    <p:sldId id="800" r:id="rId221"/>
    <p:sldId id="802" r:id="rId222"/>
    <p:sldId id="803" r:id="rId223"/>
    <p:sldId id="804" r:id="rId224"/>
    <p:sldId id="805" r:id="rId225"/>
    <p:sldId id="806" r:id="rId226"/>
    <p:sldId id="807" r:id="rId227"/>
    <p:sldId id="825" r:id="rId228"/>
    <p:sldId id="826" r:id="rId229"/>
    <p:sldId id="827" r:id="rId230"/>
    <p:sldId id="828" r:id="rId231"/>
    <p:sldId id="829" r:id="rId232"/>
    <p:sldId id="830" r:id="rId233"/>
    <p:sldId id="831" r:id="rId234"/>
    <p:sldId id="832" r:id="rId235"/>
    <p:sldId id="833" r:id="rId236"/>
    <p:sldId id="834" r:id="rId237"/>
    <p:sldId id="835" r:id="rId238"/>
    <p:sldId id="819" r:id="rId239"/>
    <p:sldId id="325" r:id="rId240"/>
    <p:sldId id="413" r:id="rId241"/>
    <p:sldId id="664" r:id="rId242"/>
    <p:sldId id="665" r:id="rId243"/>
    <p:sldId id="666" r:id="rId244"/>
    <p:sldId id="667" r:id="rId245"/>
    <p:sldId id="668" r:id="rId246"/>
    <p:sldId id="669" r:id="rId247"/>
    <p:sldId id="670" r:id="rId248"/>
    <p:sldId id="671" r:id="rId249"/>
    <p:sldId id="672" r:id="rId250"/>
    <p:sldId id="673" r:id="rId251"/>
    <p:sldId id="674" r:id="rId252"/>
    <p:sldId id="418" r:id="rId253"/>
    <p:sldId id="451" r:id="rId254"/>
    <p:sldId id="768" r:id="rId255"/>
    <p:sldId id="769" r:id="rId256"/>
    <p:sldId id="766" r:id="rId257"/>
    <p:sldId id="767" r:id="rId258"/>
    <p:sldId id="716" r:id="rId259"/>
    <p:sldId id="717" r:id="rId260"/>
    <p:sldId id="718" r:id="rId261"/>
    <p:sldId id="719" r:id="rId262"/>
    <p:sldId id="720" r:id="rId263"/>
    <p:sldId id="721" r:id="rId264"/>
    <p:sldId id="722" r:id="rId265"/>
    <p:sldId id="723" r:id="rId266"/>
    <p:sldId id="724" r:id="rId267"/>
    <p:sldId id="725" r:id="rId268"/>
    <p:sldId id="726" r:id="rId269"/>
    <p:sldId id="727" r:id="rId270"/>
    <p:sldId id="728" r:id="rId271"/>
    <p:sldId id="729" r:id="rId272"/>
    <p:sldId id="730" r:id="rId273"/>
    <p:sldId id="731" r:id="rId274"/>
    <p:sldId id="732" r:id="rId275"/>
    <p:sldId id="733" r:id="rId276"/>
    <p:sldId id="734" r:id="rId277"/>
    <p:sldId id="735" r:id="rId278"/>
    <p:sldId id="736" r:id="rId279"/>
    <p:sldId id="737" r:id="rId280"/>
    <p:sldId id="738" r:id="rId281"/>
    <p:sldId id="739" r:id="rId282"/>
    <p:sldId id="740" r:id="rId283"/>
    <p:sldId id="741" r:id="rId284"/>
    <p:sldId id="742" r:id="rId285"/>
    <p:sldId id="743" r:id="rId286"/>
    <p:sldId id="744" r:id="rId287"/>
    <p:sldId id="745" r:id="rId288"/>
    <p:sldId id="746" r:id="rId289"/>
    <p:sldId id="747" r:id="rId290"/>
    <p:sldId id="748" r:id="rId291"/>
    <p:sldId id="685" r:id="rId292"/>
    <p:sldId id="686" r:id="rId293"/>
    <p:sldId id="700" r:id="rId294"/>
    <p:sldId id="691" r:id="rId295"/>
    <p:sldId id="701" r:id="rId296"/>
    <p:sldId id="702" r:id="rId297"/>
    <p:sldId id="692" r:id="rId298"/>
    <p:sldId id="749" r:id="rId299"/>
    <p:sldId id="750" r:id="rId300"/>
    <p:sldId id="771" r:id="rId301"/>
    <p:sldId id="772" r:id="rId302"/>
    <p:sldId id="773" r:id="rId303"/>
    <p:sldId id="774" r:id="rId304"/>
    <p:sldId id="775" r:id="rId305"/>
    <p:sldId id="776" r:id="rId306"/>
    <p:sldId id="777" r:id="rId307"/>
    <p:sldId id="778" r:id="rId308"/>
    <p:sldId id="780" r:id="rId309"/>
    <p:sldId id="779" r:id="rId310"/>
    <p:sldId id="781" r:id="rId311"/>
    <p:sldId id="782" r:id="rId312"/>
    <p:sldId id="783" r:id="rId313"/>
    <p:sldId id="763" r:id="rId314"/>
    <p:sldId id="765" r:id="rId315"/>
    <p:sldId id="840" r:id="rId316"/>
    <p:sldId id="770" r:id="rId317"/>
    <p:sldId id="820" r:id="rId318"/>
    <p:sldId id="613" r:id="rId319"/>
    <p:sldId id="614" r:id="rId320"/>
    <p:sldId id="616" r:id="rId321"/>
    <p:sldId id="838" r:id="rId322"/>
    <p:sldId id="839" r:id="rId323"/>
    <p:sldId id="849" r:id="rId324"/>
    <p:sldId id="850" r:id="rId325"/>
    <p:sldId id="683" r:id="rId326"/>
    <p:sldId id="684" r:id="rId327"/>
    <p:sldId id="873" r:id="rId328"/>
    <p:sldId id="874" r:id="rId329"/>
    <p:sldId id="875" r:id="rId330"/>
    <p:sldId id="452" r:id="rId331"/>
    <p:sldId id="456" r:id="rId332"/>
    <p:sldId id="703" r:id="rId333"/>
    <p:sldId id="704" r:id="rId334"/>
    <p:sldId id="457" r:id="rId335"/>
    <p:sldId id="562" r:id="rId336"/>
    <p:sldId id="463" r:id="rId337"/>
    <p:sldId id="851" r:id="rId338"/>
    <p:sldId id="852" r:id="rId339"/>
    <p:sldId id="853" r:id="rId340"/>
    <p:sldId id="854" r:id="rId341"/>
    <p:sldId id="855" r:id="rId342"/>
    <p:sldId id="856" r:id="rId343"/>
    <p:sldId id="710" r:id="rId344"/>
    <p:sldId id="837" r:id="rId345"/>
    <p:sldId id="836" r:id="rId346"/>
    <p:sldId id="843" r:id="rId347"/>
    <p:sldId id="844" r:id="rId348"/>
    <p:sldId id="841" r:id="rId349"/>
    <p:sldId id="842" r:id="rId350"/>
    <p:sldId id="612" r:id="rId351"/>
    <p:sldId id="532" r:id="rId352"/>
    <p:sldId id="534" r:id="rId353"/>
    <p:sldId id="535" r:id="rId354"/>
    <p:sldId id="537" r:id="rId355"/>
    <p:sldId id="824" r:id="rId356"/>
    <p:sldId id="713" r:id="rId357"/>
    <p:sldId id="714" r:id="rId358"/>
    <p:sldId id="715" r:id="rId359"/>
    <p:sldId id="857" r:id="rId360"/>
    <p:sldId id="859" r:id="rId361"/>
    <p:sldId id="858" r:id="rId362"/>
    <p:sldId id="860" r:id="rId363"/>
    <p:sldId id="861" r:id="rId364"/>
    <p:sldId id="711" r:id="rId365"/>
    <p:sldId id="862" r:id="rId366"/>
    <p:sldId id="846" r:id="rId367"/>
    <p:sldId id="863" r:id="rId368"/>
    <p:sldId id="845" r:id="rId369"/>
    <p:sldId id="864" r:id="rId370"/>
    <p:sldId id="823" r:id="rId371"/>
    <p:sldId id="869" r:id="rId372"/>
    <p:sldId id="870" r:id="rId373"/>
    <p:sldId id="709" r:id="rId374"/>
    <p:sldId id="867" r:id="rId375"/>
    <p:sldId id="712" r:id="rId376"/>
    <p:sldId id="868" r:id="rId377"/>
    <p:sldId id="822" r:id="rId378"/>
    <p:sldId id="285" r:id="rId379"/>
    <p:sldId id="286" r:id="rId380"/>
    <p:sldId id="872" r:id="rId381"/>
    <p:sldId id="848" r:id="rId382"/>
    <p:sldId id="865" r:id="rId383"/>
    <p:sldId id="866" r:id="rId3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/>
    <p:restoredTop sz="92780"/>
  </p:normalViewPr>
  <p:slideViewPr>
    <p:cSldViewPr snapToGrid="0">
      <p:cViewPr varScale="1">
        <p:scale>
          <a:sx n="83" d="100"/>
          <a:sy n="83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tableStyles" Target="tableStyle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presProps" Target="pres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theme" Target="theme/theme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146782"/>
              </p:ext>
            </p:extLst>
          </p:nvPr>
        </p:nvGraphicFramePr>
        <p:xfrm>
          <a:off x="3321423" y="2477357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1692486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379011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to building a Chinese POS tagger: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 we perform Chinese POS tagging strictly after word segmentation in two separate phases (one at-a-time approach), or perform both word segmentation and POS tagging in a combined, single step simultaneously (all-at-once approach)?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 we assign POS tags on a word-by-word basis (like in English), making use of word features in the surrounding context (word-based), or on a character-by-character basis with character features (character-based)?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192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902593"/>
              </p:ext>
            </p:extLst>
          </p:nvPr>
        </p:nvGraphicFramePr>
        <p:xfrm>
          <a:off x="4857758" y="1761787"/>
          <a:ext cx="4812120" cy="24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78067"/>
              </p:ext>
            </p:extLst>
          </p:nvPr>
        </p:nvGraphicFramePr>
        <p:xfrm>
          <a:off x="4857758" y="2030532"/>
          <a:ext cx="4812120" cy="1171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81.58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82.95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8663"/>
              </p:ext>
            </p:extLst>
          </p:nvPr>
        </p:nvGraphicFramePr>
        <p:xfrm>
          <a:off x="4857758" y="3227095"/>
          <a:ext cx="4812120" cy="1173207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Flat word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83.39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93048"/>
              </p:ext>
            </p:extLst>
          </p:nvPr>
        </p:nvGraphicFramePr>
        <p:xfrm>
          <a:off x="4857758" y="4400500"/>
          <a:ext cx="4812120" cy="1751563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97.49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word 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95.14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94.69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4656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DAE8B-B461-4141-8001-7FE64E5058B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45067-E46D-374D-8C53-7988DFB61FCA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1873304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300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FDD47-8029-0E4A-A708-FA4FB4FEBCA8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A3ED8-C038-8645-B16F-9786F4C5B8CB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55899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03449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564660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8440442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400364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6962518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6374072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73320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8975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1642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 overview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framework with global learning and beam search (Zhang and Clark, 2011)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3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3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parsing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3067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parsing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linearization,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morphological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17" y="3226593"/>
            <a:ext cx="5314950" cy="24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&lt;[BD,O,O,BC,O,Y,BC,O,Y],[Hepatitis],[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59" y="2867240"/>
            <a:ext cx="7623629" cy="26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method performs joint decoding of separately trained Conditional Random Field(CRF) models, while guarding against violations of hard-constraints.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lexicon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E2F1-22B0-3D49-A98A-825780A5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0" y="2938254"/>
            <a:ext cx="8134563" cy="2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27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0237A-A7C9-0647-A39A-9C8EF91757E7}"/>
              </a:ext>
            </a:extLst>
          </p:cNvPr>
          <p:cNvGrpSpPr/>
          <p:nvPr/>
        </p:nvGrpSpPr>
        <p:grpSpPr>
          <a:xfrm>
            <a:off x="3472759" y="2804157"/>
            <a:ext cx="6359309" cy="2670298"/>
            <a:chOff x="3472759" y="2804157"/>
            <a:chExt cx="6359309" cy="267029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A7F9179-9ABC-7E49-B04E-9C6180AF625E}"/>
                </a:ext>
              </a:extLst>
            </p:cNvPr>
            <p:cNvSpPr/>
            <p:nvPr/>
          </p:nvSpPr>
          <p:spPr>
            <a:xfrm>
              <a:off x="5305683" y="4952511"/>
              <a:ext cx="1832923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Inputs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9091B-70A2-304E-A058-BF3ECBF3372F}"/>
                </a:ext>
              </a:extLst>
            </p:cNvPr>
            <p:cNvSpPr/>
            <p:nvPr/>
          </p:nvSpPr>
          <p:spPr>
            <a:xfrm>
              <a:off x="4604291" y="4068165"/>
              <a:ext cx="3235705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DDD036-090C-784F-9BBE-B5AE1573E633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6222144" y="4590109"/>
              <a:ext cx="1" cy="36240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DEF59-80A9-1C45-81F7-90126CC5F1B4}"/>
                </a:ext>
              </a:extLst>
            </p:cNvPr>
            <p:cNvSpPr txBox="1"/>
            <p:nvPr/>
          </p:nvSpPr>
          <p:spPr>
            <a:xfrm>
              <a:off x="3472759" y="2804157"/>
              <a:ext cx="1950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Frame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Semantics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4E674-1A38-F74E-B705-6D8487691D79}"/>
                </a:ext>
              </a:extLst>
            </p:cNvPr>
            <p:cNvSpPr txBox="1"/>
            <p:nvPr/>
          </p:nvSpPr>
          <p:spPr>
            <a:xfrm>
              <a:off x="7344417" y="2845197"/>
              <a:ext cx="2487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Constituent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Parsing</a:t>
              </a:r>
              <a:endParaRPr lang="en-US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4A3391-CE28-DF45-8F59-391B46B10EE2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H="1" flipV="1">
              <a:off x="4448125" y="3204267"/>
              <a:ext cx="1774019" cy="86389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6B73B0-3D3E-A648-A028-8F2814DC5312}"/>
                </a:ext>
              </a:extLst>
            </p:cNvPr>
            <p:cNvCxnSpPr>
              <a:cxnSpLocks/>
              <a:stCxn id="11" idx="0"/>
              <a:endCxn id="17" idx="2"/>
            </p:cNvCxnSpPr>
            <p:nvPr/>
          </p:nvCxnSpPr>
          <p:spPr>
            <a:xfrm flipV="1">
              <a:off x="6222144" y="3245307"/>
              <a:ext cx="2366099" cy="8228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3003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(September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FE01-A414-4F48-9D73-E7F7AE9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82" y="2443384"/>
            <a:ext cx="4819442" cy="3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Novel Syntactic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Without any background on syntactic grammars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99657" y="576594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6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153" y="5765947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内容占位符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8" y="2285260"/>
            <a:ext cx="4464496" cy="35979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6" y="2247565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2373887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4060104"/>
            <a:ext cx="4980432" cy="205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1" y="2376166"/>
            <a:ext cx="5209899" cy="2760879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EMLo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DE491-2811-0443-B844-C1250762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2659672"/>
            <a:ext cx="9203821" cy="27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both parsing and SRL, state-of-the-art systems are probabilistic; therefore, their predictions can be combined in a principled way by multiplying probabilities.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Overall results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3" cy="2304268"/>
            <a:chOff x="3053443" y="3606675"/>
            <a:chExt cx="5045527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Inputs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067299" y="5123769"/>
              <a:ext cx="3031671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that jointly identifies opinion-related entities, including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expressions,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well as the associated opinion linking relations, IS-ABOUT and IS-FROM.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0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465061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521677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Formulate the task of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sequence labeling problem and employ conditional random fields (CRFs) to learn the probability of a sequence assignment y for a given sentence x;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Treat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problem as a combination of two binary classification problems and use L1-regularized logistic regression to train the classifiers;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method is a single model with both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parsing features, rather than separating them into distinct models chained together in a pipeline.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76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 and dual decomposition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2772605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139080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621" y="3860169"/>
            <a:ext cx="5113035" cy="1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 a joint segmentation and POS tagging model that does not impose any hard constraints on the interaction between word and POS information. Fast decoding is achieved by using a novel multiple-beam search algorithm. The system uses a discriminative statistical model, trained using the generalized perceptron algorithm.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averaged perceptron algorithm is adopted with the union of feature templates from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POS tagger as the feature templates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3175489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553075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decoding algorithm for the joint word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POS tagger,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291786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425126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joint framework to simultaneously extract entity mentions and relations using structured perceptron with efficient beam-search. A segment-based decoder based on the idea of semi-Markov chain is adopted to the new framework as opposed to traditional token-based tagging.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220241"/>
            <a:ext cx="8077200" cy="15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Find the best sequence of actions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51202" y="1886857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9970</TotalTime>
  <Words>15955</Words>
  <Application>Microsoft Macintosh PowerPoint</Application>
  <PresentationFormat>Widescreen</PresentationFormat>
  <Paragraphs>3920</Paragraphs>
  <Slides>383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383</vt:i4>
      </vt:variant>
    </vt:vector>
  </HeadingPairs>
  <TitlesOfParts>
    <vt:vector size="399" baseType="lpstr">
      <vt:lpstr>DejaVu Sans</vt:lpstr>
      <vt:lpstr>MS Gothic</vt:lpstr>
      <vt:lpstr>ＭＳ Ｐゴシック</vt:lpstr>
      <vt:lpstr>SimSun</vt:lpstr>
      <vt:lpstr>SimSun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Joint Frame Semantic and Constituent Parsing</vt:lpstr>
      <vt:lpstr>Joint Frame Semantic and Constituent Parsing</vt:lpstr>
      <vt:lpstr>Joint Frame Semantic and Constituent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Identifying beneficial task relations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343</cp:revision>
  <cp:lastPrinted>2018-08-02T02:16:34Z</cp:lastPrinted>
  <dcterms:created xsi:type="dcterms:W3CDTF">2017-08-09T07:23:55Z</dcterms:created>
  <dcterms:modified xsi:type="dcterms:W3CDTF">2018-08-09T07:07:41Z</dcterms:modified>
</cp:coreProperties>
</file>